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Pinyon Script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49C13-770C-46B0-A148-DFBD560A9714}">
  <a:tblStyle styleId="{C3A49C13-770C-46B0-A148-DFBD560A97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87" d="100"/>
          <a:sy n="87" d="100"/>
        </p:scale>
        <p:origin x="38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G14Osd23WMzCFNEW1RJewjHT85AArv0BE56xCR0xrV0-W0g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.icwpd2026@bnbwu.edu.p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;p14">
            <a:extLst>
              <a:ext uri="{FF2B5EF4-FFF2-40B4-BE49-F238E27FC236}">
                <a16:creationId xmlns:a16="http://schemas.microsoft.com/office/drawing/2014/main" id="{7F28DDFB-A3D3-CB96-EB25-ED1734D5B7E8}"/>
              </a:ext>
            </a:extLst>
          </p:cNvPr>
          <p:cNvSpPr/>
          <p:nvPr/>
        </p:nvSpPr>
        <p:spPr>
          <a:xfrm rot="16200000">
            <a:off x="5412588" y="-5412598"/>
            <a:ext cx="1366811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812605" y="1823371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9A971-F794-E363-5E73-5D7B1F0B66FC}"/>
              </a:ext>
            </a:extLst>
          </p:cNvPr>
          <p:cNvSpPr txBox="1"/>
          <p:nvPr/>
        </p:nvSpPr>
        <p:spPr>
          <a:xfrm>
            <a:off x="1301467" y="-20648"/>
            <a:ext cx="10890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dk1"/>
                </a:solidFill>
                <a:latin typeface="Book Antiqua"/>
              </a:rPr>
              <a:t>The Begum Nusrat Bhutto Women University, Sukkur, is proud to invite you 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C7D2E-F0D3-342E-5DDB-92D64700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67942" cy="1366811"/>
          </a:xfrm>
          <a:prstGeom prst="rect">
            <a:avLst/>
          </a:prstGeom>
        </p:spPr>
      </p:pic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93620AB6-99DC-23E3-9DF6-14BA1CF01157}"/>
              </a:ext>
            </a:extLst>
          </p:cNvPr>
          <p:cNvSpPr/>
          <p:nvPr/>
        </p:nvSpPr>
        <p:spPr>
          <a:xfrm rot="5400000">
            <a:off x="6006885" y="-4298036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5;p17">
            <a:extLst>
              <a:ext uri="{FF2B5EF4-FFF2-40B4-BE49-F238E27FC236}">
                <a16:creationId xmlns:a16="http://schemas.microsoft.com/office/drawing/2014/main" id="{157F7ED6-BB03-C904-0C57-F949031BF3D9}"/>
              </a:ext>
            </a:extLst>
          </p:cNvPr>
          <p:cNvSpPr/>
          <p:nvPr/>
        </p:nvSpPr>
        <p:spPr>
          <a:xfrm rot="16200000">
            <a:off x="6006893" y="-239412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logo with a torch and leaves&#10;&#10;AI-generated content may be incorrect.">
            <a:extLst>
              <a:ext uri="{FF2B5EF4-FFF2-40B4-BE49-F238E27FC236}">
                <a16:creationId xmlns:a16="http://schemas.microsoft.com/office/drawing/2014/main" id="{E91CC44E-813B-FDE7-03B8-9E1529060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322" y="5390628"/>
            <a:ext cx="1366672" cy="1385342"/>
          </a:xfrm>
          <a:prstGeom prst="rect">
            <a:avLst/>
          </a:prstGeom>
        </p:spPr>
      </p:pic>
      <p:pic>
        <p:nvPicPr>
          <p:cNvPr id="14" name="Picture 13" descr="A green logo with a star and a leaf&#10;&#10;AI-generated content may be incorrect.">
            <a:extLst>
              <a:ext uri="{FF2B5EF4-FFF2-40B4-BE49-F238E27FC236}">
                <a16:creationId xmlns:a16="http://schemas.microsoft.com/office/drawing/2014/main" id="{5671B7C7-A77A-2F69-95D6-FE6CB15E8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99" y="5335872"/>
            <a:ext cx="1262858" cy="1432555"/>
          </a:xfrm>
          <a:prstGeom prst="rect">
            <a:avLst/>
          </a:prstGeom>
        </p:spPr>
      </p:pic>
      <p:pic>
        <p:nvPicPr>
          <p:cNvPr id="16" name="Picture 15" descr="A blue and white sign with white letters&#10;&#10;AI-generated content may be incorrect.">
            <a:extLst>
              <a:ext uri="{FF2B5EF4-FFF2-40B4-BE49-F238E27FC236}">
                <a16:creationId xmlns:a16="http://schemas.microsoft.com/office/drawing/2014/main" id="{90E23391-E457-577A-9AEF-7F622982C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462" y="5859392"/>
            <a:ext cx="2757693" cy="667694"/>
          </a:xfrm>
          <a:prstGeom prst="rect">
            <a:avLst/>
          </a:prstGeom>
        </p:spPr>
      </p:pic>
      <p:pic>
        <p:nvPicPr>
          <p:cNvPr id="18" name="Picture 17" descr="A circular logo with a person's face and a bridge&#10;&#10;AI-generated content may be incorrect.">
            <a:extLst>
              <a:ext uri="{FF2B5EF4-FFF2-40B4-BE49-F238E27FC236}">
                <a16:creationId xmlns:a16="http://schemas.microsoft.com/office/drawing/2014/main" id="{C121DA1E-C2C8-F1D8-A6C1-CD1F2B6E1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345" y="5416870"/>
            <a:ext cx="1366672" cy="1366672"/>
          </a:xfrm>
          <a:prstGeom prst="rect">
            <a:avLst/>
          </a:prstGeom>
        </p:spPr>
      </p:pic>
      <p:pic>
        <p:nvPicPr>
          <p:cNvPr id="20" name="Picture 19" descr="A close-up of a person&#10;&#10;AI-generated content may be incorrect.">
            <a:extLst>
              <a:ext uri="{FF2B5EF4-FFF2-40B4-BE49-F238E27FC236}">
                <a16:creationId xmlns:a16="http://schemas.microsoft.com/office/drawing/2014/main" id="{6DEA1B3C-F759-E380-34D1-605393AFB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8881" y="5398172"/>
            <a:ext cx="1370255" cy="1370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0530A7-34A4-8EBD-9021-85C1D56257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00" y="1933505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369277" y="1695149"/>
            <a:ext cx="10882861" cy="79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Methodology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"/>
          <p:cNvSpPr/>
          <p:nvPr/>
        </p:nvSpPr>
        <p:spPr>
          <a:xfrm rot="5400000">
            <a:off x="6006885" y="672882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22"/>
          <p:cNvGraphicFramePr/>
          <p:nvPr>
            <p:extLst>
              <p:ext uri="{D42A27DB-BD31-4B8C-83A1-F6EECF244321}">
                <p14:modId xmlns:p14="http://schemas.microsoft.com/office/powerpoint/2010/main" val="1596918535"/>
              </p:ext>
            </p:extLst>
          </p:nvPr>
        </p:nvGraphicFramePr>
        <p:xfrm>
          <a:off x="231690" y="2385127"/>
          <a:ext cx="11427175" cy="4294640"/>
        </p:xfrm>
        <a:graphic>
          <a:graphicData uri="http://schemas.openxmlformats.org/drawingml/2006/table">
            <a:tbl>
              <a:tblPr firstRow="1" bandRow="1">
                <a:noFill/>
                <a:tableStyleId>{C3A49C13-770C-46B0-A148-DFBD560A9714}</a:tableStyleId>
              </a:tblPr>
              <a:tblGrid>
                <a:gridCol w="122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S.no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Design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2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Population</a:t>
                      </a:r>
                      <a:endParaRPr sz="12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Collection Tool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Anaylsis Procutures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83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Ethical Considerations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Subtext (Font 32):</a:t>
                      </a:r>
                      <a:endParaRPr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Google Shape;93;p14">
            <a:extLst>
              <a:ext uri="{FF2B5EF4-FFF2-40B4-BE49-F238E27FC236}">
                <a16:creationId xmlns:a16="http://schemas.microsoft.com/office/drawing/2014/main" id="{B68BB250-AF69-7F23-E486-D06F5D1D3745}"/>
              </a:ext>
            </a:extLst>
          </p:cNvPr>
          <p:cNvSpPr txBox="1"/>
          <p:nvPr/>
        </p:nvSpPr>
        <p:spPr>
          <a:xfrm>
            <a:off x="1812606" y="114522"/>
            <a:ext cx="9846259" cy="149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8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B102665C-77AF-141F-0C8C-24BAAAB75062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35C861A0-AE92-6284-683D-AA06E7E30BE9}"/>
              </a:ext>
            </a:extLst>
          </p:cNvPr>
          <p:cNvSpPr/>
          <p:nvPr/>
        </p:nvSpPr>
        <p:spPr>
          <a:xfrm rot="16200000">
            <a:off x="6147588" y="-436240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BC5E1-46C3-E9FC-340B-774F44C7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2" y="224656"/>
            <a:ext cx="1439382" cy="1424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3409" y="2528721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Results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684580" y="3854284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F25A4399-A3E9-399D-BDF8-10067369A4F3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D6F0B632-8389-C422-89DC-162FD05BB233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F1E4A4D5-E817-60EA-3181-8E4F41D10875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C295CF-2174-514E-DDF6-DAD62695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>
            <a:off x="3409" y="2996895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Discussion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1"/>
          </p:nvPr>
        </p:nvSpPr>
        <p:spPr>
          <a:xfrm>
            <a:off x="574853" y="4606645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3F02F8D0-2812-C089-A221-7C3F03F760AE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D09D58BE-0255-E342-D051-28CAA3C87C04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51F5642C-C0CD-933C-910E-08201450070F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9149B-AAB9-4932-9A93-A8CB06EA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title"/>
          </p:nvPr>
        </p:nvSpPr>
        <p:spPr>
          <a:xfrm>
            <a:off x="-115339" y="2718423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Findings / Conclusion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5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721157" y="4139577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95C1D714-AB41-DB6A-04CA-299D7B2C4170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50FC3B31-A033-503F-ADC9-50BF492C69D7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63976CEF-5145-AE25-6A3B-009CA695410A}"/>
              </a:ext>
            </a:extLst>
          </p:cNvPr>
          <p:cNvSpPr/>
          <p:nvPr/>
        </p:nvSpPr>
        <p:spPr>
          <a:xfrm rot="54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13465F-36BF-2C85-8573-5F21CFBC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-3413" y="2342254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References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6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516332" y="3852964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3;p14">
            <a:extLst>
              <a:ext uri="{FF2B5EF4-FFF2-40B4-BE49-F238E27FC236}">
                <a16:creationId xmlns:a16="http://schemas.microsoft.com/office/drawing/2014/main" id="{DE8D2FF7-4BD2-BEA2-E04B-ABDBF5497855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10" name="Google Shape;145;p17">
            <a:extLst>
              <a:ext uri="{FF2B5EF4-FFF2-40B4-BE49-F238E27FC236}">
                <a16:creationId xmlns:a16="http://schemas.microsoft.com/office/drawing/2014/main" id="{3DC2C86F-BF9A-B86F-0BA7-0D03B4FD47B9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5;p17">
            <a:extLst>
              <a:ext uri="{FF2B5EF4-FFF2-40B4-BE49-F238E27FC236}">
                <a16:creationId xmlns:a16="http://schemas.microsoft.com/office/drawing/2014/main" id="{D2179CAB-EA91-57C3-95A9-7DE298E75BBE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49612A-2475-1171-EF31-087C4687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0" y="2766219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Questions? (Font 40)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7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182F35FD-CEBF-7DE7-2C55-3CFC7F9F08DF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D57B4F11-19AE-E9A1-7540-DC6F241CAD3B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9DB56EFE-01A3-3DED-63E0-99EE0CC10CAD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ED6D5F-7602-89C7-B23C-46DA0028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-95098" y="3746456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0"/>
              <a:buFont typeface="Pinyon Script"/>
              <a:buNone/>
            </a:pPr>
            <a:r>
              <a:rPr lang="en-GB" sz="10000" b="1" dirty="0">
                <a:solidFill>
                  <a:srgbClr val="8A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Thank You</a:t>
            </a:r>
            <a:endParaRPr sz="10000" b="1" dirty="0">
              <a:solidFill>
                <a:srgbClr val="8A0000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sp>
        <p:nvSpPr>
          <p:cNvPr id="354" name="Google Shape;354;p28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8007CB65-F5E4-ACF6-873C-1E23224DB2F2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319B9C3D-7D38-3601-AC3A-F3DF5AC5627C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D288495E-E86E-670C-0B6B-AEEB0824E506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C3E1F-F2EF-8DF2-B323-14172018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0" y="318340"/>
            <a:ext cx="12192000" cy="6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ICWPD-2026 – Presentation Template Guidelines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56033" y="1038758"/>
            <a:ext cx="11653114" cy="567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This PowerPoint template is provided by the ICWPD 2026 Organizing Committee.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Do NOT modify the design, </a:t>
            </a:r>
            <a:r>
              <a:rPr lang="en-GB" sz="1800" b="1" dirty="0" err="1">
                <a:latin typeface="Arial"/>
                <a:ea typeface="Arial"/>
                <a:cs typeface="Arial"/>
                <a:sym typeface="Arial"/>
              </a:rPr>
              <a:t>colors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 logos, or layout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of this template.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Do NOT add animations, transitions, images, icons, or extra shapes.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only text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and follow the given slide structure.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Font sizes are fixed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Main headings: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40 pt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Subtext/body text: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32 pt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Start adding your content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from Slide 3 onwards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Replace placeholder text only.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If the content exceeds the available space on a slide, do NOT reduce the font size. Instead, continue the remaining content on the next slide using the same heading or without repeating the title.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Keep content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brief and clear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(avoid long paragraphs).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Save the file using this format: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AbstractID_PresenterName_ICWPD2026.pptx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/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Submit the final presentation through the 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  <a:hlinkClick r:id="rId3"/>
              </a:rPr>
              <a:t>Google Form link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provided in the registration confirmation email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4"/>
              </a:rPr>
              <a:t>info.icwpd2026@bnbwu.edu.pk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/>
            <a:endParaRPr dirty="0"/>
          </a:p>
        </p:txBody>
      </p:sp>
      <p:sp>
        <p:nvSpPr>
          <p:cNvPr id="2" name="Google Shape;145;p17">
            <a:extLst>
              <a:ext uri="{FF2B5EF4-FFF2-40B4-BE49-F238E27FC236}">
                <a16:creationId xmlns:a16="http://schemas.microsoft.com/office/drawing/2014/main" id="{324BEBAA-07C6-05BA-6D0C-6F91AADC55CE}"/>
              </a:ext>
            </a:extLst>
          </p:cNvPr>
          <p:cNvSpPr/>
          <p:nvPr/>
        </p:nvSpPr>
        <p:spPr>
          <a:xfrm rot="5400000">
            <a:off x="5947333" y="-5985883"/>
            <a:ext cx="297338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5;p17">
            <a:extLst>
              <a:ext uri="{FF2B5EF4-FFF2-40B4-BE49-F238E27FC236}">
                <a16:creationId xmlns:a16="http://schemas.microsoft.com/office/drawing/2014/main" id="{8AEFD750-E9F6-27F0-D038-5D802DC73F47}"/>
              </a:ext>
            </a:extLst>
          </p:cNvPr>
          <p:cNvSpPr/>
          <p:nvPr/>
        </p:nvSpPr>
        <p:spPr>
          <a:xfrm rot="16200000">
            <a:off x="5947331" y="619353"/>
            <a:ext cx="297340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761637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Title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55320" y="3777527"/>
            <a:ext cx="10515600" cy="26740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Presenter Name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Co-author(s) (if any)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Department, University / Institution</a:t>
            </a:r>
            <a:endParaRPr dirty="0"/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C7644CB9-CC9F-F516-6552-3FEFFC4D9899}"/>
              </a:ext>
            </a:extLst>
          </p:cNvPr>
          <p:cNvSpPr txBox="1"/>
          <p:nvPr/>
        </p:nvSpPr>
        <p:spPr>
          <a:xfrm>
            <a:off x="1812603" y="96156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76F3F5AB-EDD5-8BF9-5241-FA6633334927}"/>
              </a:ext>
            </a:extLst>
          </p:cNvPr>
          <p:cNvSpPr/>
          <p:nvPr/>
        </p:nvSpPr>
        <p:spPr>
          <a:xfrm rot="5400000">
            <a:off x="6006883" y="-6025251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CEEC22CE-4032-8057-3CE4-1C9A95D9AAB0}"/>
              </a:ext>
            </a:extLst>
          </p:cNvPr>
          <p:cNvSpPr/>
          <p:nvPr/>
        </p:nvSpPr>
        <p:spPr>
          <a:xfrm rot="16200000">
            <a:off x="6006891" y="-4121340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417432-E85D-DC96-E2B9-A4A9A0A9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8" y="206290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35864" y="2039921"/>
            <a:ext cx="10515600" cy="464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Background of the Study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Statement of the Problem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Research Objectives/Questions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Method/Procedure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Findings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Conclusion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Recommendations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References</a:t>
            </a:r>
            <a:endParaRPr dirty="0"/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6C2B3E1F-333F-D254-88A1-22654A1C5A28}"/>
              </a:ext>
            </a:extLst>
          </p:cNvPr>
          <p:cNvSpPr txBox="1"/>
          <p:nvPr/>
        </p:nvSpPr>
        <p:spPr>
          <a:xfrm>
            <a:off x="1812607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3B297209-034C-6FA3-0365-23102EBD62B3}"/>
              </a:ext>
            </a:extLst>
          </p:cNvPr>
          <p:cNvSpPr/>
          <p:nvPr/>
        </p:nvSpPr>
        <p:spPr>
          <a:xfrm rot="5400000">
            <a:off x="6006887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05438301-33FE-0FA8-15C6-58A470CA872D}"/>
              </a:ext>
            </a:extLst>
          </p:cNvPr>
          <p:cNvSpPr/>
          <p:nvPr/>
        </p:nvSpPr>
        <p:spPr>
          <a:xfrm rot="16200000">
            <a:off x="6006895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82FEC-4D66-55E3-DD80-A6F848DF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2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4789" y="22897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Background of the Study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765048" y="3905490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D3BF0B99-259B-2DF2-1D98-8A1FBAA82752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FF5FB446-CF61-2F85-35BF-6479BA0F4012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19CFA201-3683-5DF1-CA3A-0EECD3C0E11E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6149F-9EAB-0F33-8330-483C4609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776268" y="24701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Statement of the Problem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713841" y="4110317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AAE7968E-E612-DF96-760E-71ED1D08A8AD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5E3C4D04-5A0E-A532-289E-2B602BC1B75B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38E8E337-4B41-B227-50CD-A81F938DFFA8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9013C-C717-31C1-1EC1-DBE181E8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-3413" y="2258059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Research Objectives/Questions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834789" y="3832339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E02A8314-20B9-DAAD-C6CA-7D8F8914EB4F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1AF2DCA8-B7AB-17FE-33AA-E11940BAAB16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2F4A1F76-C704-27F9-87C1-5A7A098F1A5A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2714D-54A4-46F1-A2C2-FFB638B9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3409" y="1684200"/>
            <a:ext cx="12188591" cy="116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Literature Review (Font 40) 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>
            <a:spLocks noGrp="1"/>
          </p:cNvSpPr>
          <p:nvPr>
            <p:ph type="body" idx="1"/>
          </p:nvPr>
        </p:nvSpPr>
        <p:spPr>
          <a:xfrm>
            <a:off x="838200" y="2852102"/>
            <a:ext cx="10515600" cy="57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Subtext (Font 24):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20"/>
          <p:cNvGraphicFramePr/>
          <p:nvPr>
            <p:extLst>
              <p:ext uri="{D42A27DB-BD31-4B8C-83A1-F6EECF244321}">
                <p14:modId xmlns:p14="http://schemas.microsoft.com/office/powerpoint/2010/main" val="3691651561"/>
              </p:ext>
            </p:extLst>
          </p:nvPr>
        </p:nvGraphicFramePr>
        <p:xfrm>
          <a:off x="838200" y="3429000"/>
          <a:ext cx="10515600" cy="2286050"/>
        </p:xfrm>
        <a:graphic>
          <a:graphicData uri="http://schemas.openxmlformats.org/drawingml/2006/table">
            <a:tbl>
              <a:tblPr firstRow="1" bandRow="1">
                <a:noFill/>
                <a:tableStyleId>{C3A49C13-770C-46B0-A148-DFBD560A9714}</a:tableStyleId>
              </a:tblPr>
              <a:tblGrid>
                <a:gridCol w="91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S.no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Author(s)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Findings / Statement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6157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855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999341"/>
                  </a:ext>
                </a:extLst>
              </a:tr>
            </a:tbl>
          </a:graphicData>
        </a:graphic>
      </p:graphicFrame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3AF7D201-15AF-B42D-6287-BCD0FC4342D7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8" name="Google Shape;145;p17">
            <a:extLst>
              <a:ext uri="{FF2B5EF4-FFF2-40B4-BE49-F238E27FC236}">
                <a16:creationId xmlns:a16="http://schemas.microsoft.com/office/drawing/2014/main" id="{838BF10E-48E4-3AEA-6AC4-E707455FA88F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13DE4B41-1A2C-023D-7059-57E225E903A3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007D4-5B8D-39A6-F730-7235045E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3409" y="2421994"/>
            <a:ext cx="121885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000" b="1" dirty="0">
                <a:latin typeface="Arial"/>
                <a:ea typeface="Arial"/>
                <a:cs typeface="Arial"/>
                <a:sym typeface="Arial"/>
              </a:rPr>
              <a:t>Theoretical Framework (Font 40)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 rot="5400000">
            <a:off x="6003473" y="675173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1"/>
          <p:cNvSpPr txBox="1">
            <a:spLocks noGrp="1"/>
          </p:cNvSpPr>
          <p:nvPr>
            <p:ph type="body" idx="1"/>
          </p:nvPr>
        </p:nvSpPr>
        <p:spPr>
          <a:xfrm>
            <a:off x="834789" y="4042264"/>
            <a:ext cx="10515600" cy="7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dirty="0">
                <a:latin typeface="Arial"/>
                <a:ea typeface="Arial"/>
                <a:cs typeface="Arial"/>
                <a:sym typeface="Arial"/>
              </a:rPr>
              <a:t>Subtext (Font 32):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14">
            <a:extLst>
              <a:ext uri="{FF2B5EF4-FFF2-40B4-BE49-F238E27FC236}">
                <a16:creationId xmlns:a16="http://schemas.microsoft.com/office/drawing/2014/main" id="{6E6AC479-4E75-5333-9E7B-8F12F6F37D75}"/>
              </a:ext>
            </a:extLst>
          </p:cNvPr>
          <p:cNvSpPr txBox="1"/>
          <p:nvPr/>
        </p:nvSpPr>
        <p:spPr>
          <a:xfrm>
            <a:off x="1812606" y="114522"/>
            <a:ext cx="9846259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3600" b="1" i="0" u="none" strike="noStrike" cap="none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International Conference on Women in Policy Development (ICWPD 2026)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“Empowering Youth &amp; Advancing Gender Equity in Health and Economic Policy”</a:t>
            </a:r>
            <a:endParaRPr sz="2000" dirty="0"/>
          </a:p>
        </p:txBody>
      </p:sp>
      <p:sp>
        <p:nvSpPr>
          <p:cNvPr id="11" name="Google Shape;145;p17">
            <a:extLst>
              <a:ext uri="{FF2B5EF4-FFF2-40B4-BE49-F238E27FC236}">
                <a16:creationId xmlns:a16="http://schemas.microsoft.com/office/drawing/2014/main" id="{018261E3-BD99-30E3-A616-3CDF7BBB6E48}"/>
              </a:ext>
            </a:extLst>
          </p:cNvPr>
          <p:cNvSpPr/>
          <p:nvPr/>
        </p:nvSpPr>
        <p:spPr>
          <a:xfrm rot="5400000">
            <a:off x="6006886" y="-6006885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5;p17">
            <a:extLst>
              <a:ext uri="{FF2B5EF4-FFF2-40B4-BE49-F238E27FC236}">
                <a16:creationId xmlns:a16="http://schemas.microsoft.com/office/drawing/2014/main" id="{944AC2D6-C2DD-CB00-EC03-4841A67D7B5A}"/>
              </a:ext>
            </a:extLst>
          </p:cNvPr>
          <p:cNvSpPr/>
          <p:nvPr/>
        </p:nvSpPr>
        <p:spPr>
          <a:xfrm rot="16200000">
            <a:off x="6006894" y="-4102974"/>
            <a:ext cx="178232" cy="1219200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FBF4"/>
              </a:gs>
              <a:gs pos="25000">
                <a:srgbClr val="F5A48B"/>
              </a:gs>
              <a:gs pos="51000">
                <a:srgbClr val="FFC000"/>
              </a:gs>
              <a:gs pos="89000">
                <a:srgbClr val="EC070A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96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F3C7CD-8217-8826-11A2-12F79216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1" y="224656"/>
            <a:ext cx="1650389" cy="1632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790</Words>
  <Application>Microsoft Office PowerPoint</Application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 Antiqua</vt:lpstr>
      <vt:lpstr>Arial</vt:lpstr>
      <vt:lpstr>Calibri</vt:lpstr>
      <vt:lpstr>Pinyon Script</vt:lpstr>
      <vt:lpstr>Office Theme</vt:lpstr>
      <vt:lpstr>PowerPoint Presentation</vt:lpstr>
      <vt:lpstr>ICWPD-2026 – Presentation Template Guidelines</vt:lpstr>
      <vt:lpstr>Title (Font 40)</vt:lpstr>
      <vt:lpstr>PowerPoint Presentation</vt:lpstr>
      <vt:lpstr>Background of the Study (Font 40)</vt:lpstr>
      <vt:lpstr>Statement of the Problem (Font 40)</vt:lpstr>
      <vt:lpstr>Research Objectives/Questions (Font 40)</vt:lpstr>
      <vt:lpstr>Literature Review (Font 40) </vt:lpstr>
      <vt:lpstr>Theoretical Framework (Font 40)</vt:lpstr>
      <vt:lpstr>Methodology</vt:lpstr>
      <vt:lpstr>Results (Font 40)</vt:lpstr>
      <vt:lpstr>Discussion (Font 40)</vt:lpstr>
      <vt:lpstr>Findings / Conclusion</vt:lpstr>
      <vt:lpstr>References (Font 40)</vt:lpstr>
      <vt:lpstr>Questions? (Font 40)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 Raza Sargani</dc:creator>
  <cp:lastModifiedBy>Raza </cp:lastModifiedBy>
  <cp:revision>20</cp:revision>
  <dcterms:modified xsi:type="dcterms:W3CDTF">2026-02-14T17:46:10Z</dcterms:modified>
</cp:coreProperties>
</file>